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86" r:id="rId6"/>
    <p:sldId id="264" r:id="rId7"/>
    <p:sldId id="260" r:id="rId8"/>
    <p:sldId id="261" r:id="rId9"/>
    <p:sldId id="263" r:id="rId10"/>
    <p:sldId id="291" r:id="rId11"/>
    <p:sldId id="266" r:id="rId12"/>
    <p:sldId id="292" r:id="rId13"/>
    <p:sldId id="265" r:id="rId14"/>
    <p:sldId id="267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8" autoAdjust="0"/>
    <p:restoredTop sz="75232" autoAdjust="0"/>
  </p:normalViewPr>
  <p:slideViewPr>
    <p:cSldViewPr snapToGrid="0">
      <p:cViewPr varScale="1">
        <p:scale>
          <a:sx n="86" d="100"/>
          <a:sy n="86" d="100"/>
        </p:scale>
        <p:origin x="14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87A868-E1ED-4EE2-AFED-B4571756AAEB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F5FAD-C357-4498-A799-4F93BB4BC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27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439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code is automatically generated when an activity is created. 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6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9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8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46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81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30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F5FAD-C357-4498-A799-4F93BB4BCF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8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4111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07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090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2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9303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80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464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23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621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7888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7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0334797-418A-4D02-9EFA-79A943009E15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FE4AD9A-F64B-42E1-97E0-C15A26D1DC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042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ppinventor.mit.edu/explore/ai2/support/troubleshooting.html#block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rominirani.com/tutorial-mit-app-inventor-firebase-4be95051c325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sshermans/PhonebookAppInven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firebase.google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1AA20-296D-48C9-A540-DAC51F7C7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Connecting App Inventor with a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A390C-B958-4634-A3CF-160B15128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3" y="5927241"/>
            <a:ext cx="8045373" cy="74227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Presented by Kimberly Hermans</a:t>
            </a:r>
          </a:p>
          <a:p>
            <a:r>
              <a:rPr lang="en-US" dirty="0"/>
              <a:t>CSTA Annual Conference 2020</a:t>
            </a:r>
          </a:p>
        </p:txBody>
      </p:sp>
    </p:spTree>
    <p:extLst>
      <p:ext uri="{BB962C8B-B14F-4D97-AF65-F5344CB8AC3E}">
        <p14:creationId xmlns:p14="http://schemas.microsoft.com/office/powerpoint/2010/main" val="3577651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4E14C-0D8F-4288-AE8E-961AD999F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the Link to your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E4D6C-CEC8-4A45-A341-5325C6604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need the URL/Link to your database, which you can find in the header of your database.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91FFD-A2A2-460C-8740-3FD9580C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2" t="25152" r="22156" b="56502"/>
          <a:stretch/>
        </p:blipFill>
        <p:spPr>
          <a:xfrm>
            <a:off x="2475132" y="3749454"/>
            <a:ext cx="8996430" cy="21301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49594F-97F3-446D-98EE-8D15C2D7F19B}"/>
              </a:ext>
            </a:extLst>
          </p:cNvPr>
          <p:cNvSpPr/>
          <p:nvPr/>
        </p:nvSpPr>
        <p:spPr>
          <a:xfrm>
            <a:off x="2337954" y="3511296"/>
            <a:ext cx="4114800" cy="9455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CD74A27-640A-45EF-AB1B-7400D6BB74F8}"/>
              </a:ext>
            </a:extLst>
          </p:cNvPr>
          <p:cNvSpPr/>
          <p:nvPr/>
        </p:nvSpPr>
        <p:spPr>
          <a:xfrm>
            <a:off x="1114500" y="3590058"/>
            <a:ext cx="1181892" cy="78804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54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E62D7-1BAE-44EA-87F9-81ED8860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Activity: Developing a Simple Phonebook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708EA-524F-40A2-A2A9-6284071A8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603849" cy="4189614"/>
          </a:xfrm>
        </p:spPr>
        <p:txBody>
          <a:bodyPr/>
          <a:lstStyle/>
          <a:p>
            <a:r>
              <a:rPr lang="en-US" dirty="0"/>
              <a:t>The phonebook will simply store a contact name and a phone number in a database</a:t>
            </a:r>
          </a:p>
          <a:p>
            <a:r>
              <a:rPr lang="en-US" dirty="0"/>
              <a:t>This app will demonstrate the basic operations on a database</a:t>
            </a:r>
          </a:p>
          <a:p>
            <a:pPr lvl="1"/>
            <a:r>
              <a:rPr lang="en-US" dirty="0"/>
              <a:t>We will add, search, update, remove, and view all contacts of the phonebook</a:t>
            </a:r>
          </a:p>
          <a:p>
            <a:r>
              <a:rPr lang="en-US" dirty="0"/>
              <a:t>We will be limited in our capabilities based on App Inventor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BABE71-2181-4E4B-8281-A251CCAF8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4" t="20521" r="46507" b="26554"/>
          <a:stretch/>
        </p:blipFill>
        <p:spPr>
          <a:xfrm>
            <a:off x="8084127" y="1874517"/>
            <a:ext cx="3084795" cy="478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51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72C1-94BD-4028-B9D5-CA1E95B34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 – Screen1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5D8626-1371-452F-9EDD-114ABA0633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84" t="20521" r="46507" b="26554"/>
          <a:stretch/>
        </p:blipFill>
        <p:spPr>
          <a:xfrm>
            <a:off x="1163782" y="1448490"/>
            <a:ext cx="3084795" cy="4780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71E721-E3EC-4365-87AE-226E9C81D9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142" t="27333" r="34556" b="35758"/>
          <a:stretch/>
        </p:blipFill>
        <p:spPr>
          <a:xfrm>
            <a:off x="4738254" y="1518292"/>
            <a:ext cx="5621482" cy="461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0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60D0E-6AF3-49DB-B853-1A0ED0C8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Database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0BE4AD3-6675-4C6D-8DBF-973B6803A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47" t="25365" r="40437" b="7850"/>
          <a:stretch/>
        </p:blipFill>
        <p:spPr>
          <a:xfrm>
            <a:off x="4883726" y="1496289"/>
            <a:ext cx="6892185" cy="48837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C086A0-76EC-4640-9950-4CADAC3F2650}"/>
              </a:ext>
            </a:extLst>
          </p:cNvPr>
          <p:cNvSpPr txBox="1"/>
          <p:nvPr/>
        </p:nvSpPr>
        <p:spPr>
          <a:xfrm>
            <a:off x="1251678" y="1689851"/>
            <a:ext cx="32861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Any screen that accesses the database needs to have the </a:t>
            </a:r>
            <a:r>
              <a:rPr lang="en-US" dirty="0" err="1"/>
              <a:t>FirebaseDB</a:t>
            </a:r>
            <a:r>
              <a:rPr lang="en-US" dirty="0"/>
              <a:t> component added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add the </a:t>
            </a:r>
            <a:r>
              <a:rPr lang="en-US" dirty="0" err="1"/>
              <a:t>FirebaseDB</a:t>
            </a:r>
            <a:r>
              <a:rPr lang="en-US" dirty="0"/>
              <a:t> by dragging the component to the mobile device screen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should see the non-visible component below the screen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Don’t forget to change the Firebase URL!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326F19-23EC-4AEE-AFD9-CCC2A7F27612}"/>
              </a:ext>
            </a:extLst>
          </p:cNvPr>
          <p:cNvSpPr/>
          <p:nvPr/>
        </p:nvSpPr>
        <p:spPr>
          <a:xfrm>
            <a:off x="4802983" y="4125191"/>
            <a:ext cx="1537856" cy="6546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E12BEC6-5349-4578-BB38-E0BC74B01435}"/>
              </a:ext>
            </a:extLst>
          </p:cNvPr>
          <p:cNvSpPr/>
          <p:nvPr/>
        </p:nvSpPr>
        <p:spPr>
          <a:xfrm>
            <a:off x="6950438" y="5795010"/>
            <a:ext cx="1537856" cy="65462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0C79AD-703F-4159-A78D-7D3C8DE84B35}"/>
              </a:ext>
            </a:extLst>
          </p:cNvPr>
          <p:cNvSpPr/>
          <p:nvPr/>
        </p:nvSpPr>
        <p:spPr>
          <a:xfrm>
            <a:off x="10217273" y="2542310"/>
            <a:ext cx="1420545" cy="4461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700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7EAAD-239E-4B7A-93A0-F1B57FADC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To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20424-7DCB-47E0-8B0E-2B014CE3B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600201"/>
            <a:ext cx="9939331" cy="114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Adding to the database simply requires a key and a value</a:t>
            </a:r>
          </a:p>
          <a:p>
            <a:r>
              <a:rPr lang="en-US" dirty="0"/>
              <a:t>Check your database after you have run your app to be sure the database is updating</a:t>
            </a:r>
          </a:p>
          <a:p>
            <a:r>
              <a:rPr lang="en-US" dirty="0"/>
              <a:t>Note:  All keys are upper case to make case insensitive searches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CC96EF-66DA-474C-9400-8FDAD1382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20650" r="60671" b="55935"/>
          <a:stretch/>
        </p:blipFill>
        <p:spPr>
          <a:xfrm>
            <a:off x="1251678" y="3058879"/>
            <a:ext cx="5815207" cy="2727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DB84A0-2BDA-41A6-8E88-D53FF68B1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25" t="25529" r="45207" b="46477"/>
          <a:stretch/>
        </p:blipFill>
        <p:spPr>
          <a:xfrm>
            <a:off x="7289058" y="3092333"/>
            <a:ext cx="3651264" cy="276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21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304-6167-4E28-9C1D-52DA340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All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5871-D9F5-4358-986B-5C0D2D3E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53736"/>
            <a:ext cx="3881431" cy="4364181"/>
          </a:xfrm>
        </p:spPr>
        <p:txBody>
          <a:bodyPr/>
          <a:lstStyle/>
          <a:p>
            <a:r>
              <a:rPr lang="en-US" dirty="0"/>
              <a:t>We will need to add the </a:t>
            </a:r>
            <a:r>
              <a:rPr lang="en-US" dirty="0" err="1"/>
              <a:t>FirebaseDB</a:t>
            </a:r>
            <a:r>
              <a:rPr lang="en-US" dirty="0"/>
              <a:t> component to our new screen.</a:t>
            </a:r>
          </a:p>
          <a:p>
            <a:r>
              <a:rPr lang="en-US" dirty="0"/>
              <a:t>We will use two </a:t>
            </a:r>
            <a:r>
              <a:rPr lang="en-US" dirty="0" err="1"/>
              <a:t>ListView</a:t>
            </a:r>
            <a:r>
              <a:rPr lang="en-US" dirty="0"/>
              <a:t> components to organize our data: One </a:t>
            </a:r>
            <a:r>
              <a:rPr lang="en-US" dirty="0" err="1"/>
              <a:t>ListView</a:t>
            </a:r>
            <a:r>
              <a:rPr lang="en-US" dirty="0"/>
              <a:t> will contain all the names, and the other </a:t>
            </a:r>
            <a:r>
              <a:rPr lang="en-US" dirty="0" err="1"/>
              <a:t>ListView</a:t>
            </a:r>
            <a:r>
              <a:rPr lang="en-US" dirty="0"/>
              <a:t> will contain all the phone numbers</a:t>
            </a:r>
          </a:p>
          <a:p>
            <a:r>
              <a:rPr lang="en-US" dirty="0"/>
              <a:t>Don’t forget to update your </a:t>
            </a:r>
            <a:r>
              <a:rPr lang="en-US" dirty="0" err="1"/>
              <a:t>FirebaseDB</a:t>
            </a:r>
            <a:r>
              <a:rPr lang="en-US" dirty="0"/>
              <a:t> URL!!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75C3F7-01E2-41C7-98FB-4527F44BFA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89" t="27333" r="43323" b="9030"/>
          <a:stretch/>
        </p:blipFill>
        <p:spPr>
          <a:xfrm>
            <a:off x="5133109" y="1780998"/>
            <a:ext cx="6733309" cy="48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9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8535E-7048-4CDE-82FA-F8BCA05A2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999606"/>
          </a:xfrm>
        </p:spPr>
        <p:txBody>
          <a:bodyPr/>
          <a:lstStyle/>
          <a:p>
            <a:r>
              <a:rPr lang="en-US" dirty="0"/>
              <a:t>Understanding </a:t>
            </a:r>
            <a:r>
              <a:rPr lang="en-US" dirty="0" err="1"/>
              <a:t>GetTagList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7DAF8A-9FA1-4766-97DD-D7AFAD9C9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589809"/>
            <a:ext cx="10178322" cy="4289783"/>
          </a:xfrm>
        </p:spPr>
        <p:txBody>
          <a:bodyPr/>
          <a:lstStyle/>
          <a:p>
            <a:r>
              <a:rPr lang="en-US" dirty="0"/>
              <a:t>A “call </a:t>
            </a:r>
            <a:r>
              <a:rPr lang="en-US" dirty="0" err="1"/>
              <a:t>GetTagList</a:t>
            </a:r>
            <a:r>
              <a:rPr lang="en-US" dirty="0"/>
              <a:t>” block in itself does nothing, but it does call the “when </a:t>
            </a:r>
            <a:r>
              <a:rPr lang="en-US" dirty="0" err="1"/>
              <a:t>TagList</a:t>
            </a:r>
            <a:r>
              <a:rPr lang="en-US" dirty="0"/>
              <a:t>” block.</a:t>
            </a:r>
          </a:p>
          <a:p>
            <a:r>
              <a:rPr lang="en-US" dirty="0"/>
              <a:t>Define the “when </a:t>
            </a:r>
            <a:r>
              <a:rPr lang="en-US" dirty="0" err="1"/>
              <a:t>TagList</a:t>
            </a:r>
            <a:r>
              <a:rPr lang="en-US" dirty="0"/>
              <a:t>” block</a:t>
            </a:r>
          </a:p>
          <a:p>
            <a:r>
              <a:rPr lang="en-US" dirty="0"/>
              <a:t>“value” refers to a list of tags, or keys in our key-value pair. In our example, “value” is the list of all names in our phonebook (Ex. [“BEARDO”, “EUGENE”, “MOLLY”])</a:t>
            </a:r>
          </a:p>
          <a:p>
            <a:r>
              <a:rPr lang="en-US" dirty="0"/>
              <a:t>Traverse the “value” list to visit each tag/key in the database using the “for each” block</a:t>
            </a:r>
          </a:p>
        </p:txBody>
      </p:sp>
    </p:spTree>
    <p:extLst>
      <p:ext uri="{BB962C8B-B14F-4D97-AF65-F5344CB8AC3E}">
        <p14:creationId xmlns:p14="http://schemas.microsoft.com/office/powerpoint/2010/main" val="107447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A81AB-7D5C-4185-87E3-60F6C00B6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Asynchronous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19C8-F488-4F9C-95B4-2CDA61BC2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365358" cy="4281054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Javascript</a:t>
            </a:r>
            <a:r>
              <a:rPr lang="en-US" dirty="0"/>
              <a:t> uses a concept called asynchronous programming for optimization</a:t>
            </a:r>
          </a:p>
          <a:p>
            <a:r>
              <a:rPr lang="en-US" dirty="0"/>
              <a:t>This does not apply to other languages like Java, Python, C++</a:t>
            </a:r>
          </a:p>
          <a:p>
            <a:r>
              <a:rPr lang="en-US" dirty="0"/>
              <a:t>This means that a procedure may not be done running before another procedure is called. </a:t>
            </a:r>
          </a:p>
          <a:p>
            <a:r>
              <a:rPr lang="en-US" dirty="0"/>
              <a:t>Why is this important? If the results of one procedure call is dependent on the results of another procedure call, you may not have the results you need in time. </a:t>
            </a:r>
          </a:p>
          <a:p>
            <a:r>
              <a:rPr lang="en-US" dirty="0"/>
              <a:t>So… what does that mean I have to do? Anything that is dependent on the results of something else needs to be in the same procedure. 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/>
              <a:t>procedure A</a:t>
            </a:r>
          </a:p>
          <a:p>
            <a:pPr marL="914400" lvl="2" indent="0">
              <a:buNone/>
            </a:pPr>
            <a:r>
              <a:rPr lang="en-US" dirty="0"/>
              <a:t>	a = procedure1( )</a:t>
            </a:r>
          </a:p>
          <a:p>
            <a:pPr marL="914400" lvl="2" indent="0">
              <a:buNone/>
            </a:pPr>
            <a:r>
              <a:rPr lang="en-US" dirty="0"/>
              <a:t>	b = procedure2( )</a:t>
            </a:r>
          </a:p>
          <a:p>
            <a:pPr marL="914400" lvl="2" indent="0">
              <a:buNone/>
            </a:pPr>
            <a:r>
              <a:rPr lang="en-US" dirty="0"/>
              <a:t>	x = a + b</a:t>
            </a:r>
          </a:p>
          <a:p>
            <a:pPr marL="914400" lvl="2" indent="0">
              <a:buNone/>
            </a:pPr>
            <a:r>
              <a:rPr lang="en-US" dirty="0"/>
              <a:t>	//May result in a blank answer because procedures 1 &amp; 2 </a:t>
            </a:r>
          </a:p>
          <a:p>
            <a:pPr marL="914400" lvl="2" indent="0">
              <a:buNone/>
            </a:pPr>
            <a:r>
              <a:rPr lang="en-US" dirty="0"/>
              <a:t>	// are not guaranteed to have finished 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C60F5-BF99-4112-9D11-9028C0E5ACB6}"/>
              </a:ext>
            </a:extLst>
          </p:cNvPr>
          <p:cNvSpPr txBox="1"/>
          <p:nvPr/>
        </p:nvSpPr>
        <p:spPr>
          <a:xfrm>
            <a:off x="8125692" y="4592783"/>
            <a:ext cx="2670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procedure A</a:t>
            </a:r>
          </a:p>
          <a:p>
            <a:r>
              <a:rPr lang="en-US" sz="1500" dirty="0"/>
              <a:t>	a = some calculations</a:t>
            </a:r>
          </a:p>
          <a:p>
            <a:r>
              <a:rPr lang="en-US" sz="1500" dirty="0"/>
              <a:t>	b = some calculations</a:t>
            </a:r>
          </a:p>
          <a:p>
            <a:r>
              <a:rPr lang="en-US" sz="1500" dirty="0"/>
              <a:t>	x = a + b</a:t>
            </a:r>
          </a:p>
          <a:p>
            <a:r>
              <a:rPr lang="en-US" sz="1500" dirty="0"/>
              <a:t>// x will have a value because //there are no procedure calls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10353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98BA8-DF9F-471B-9085-45E738B5B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Accessing All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B2428-7216-46EC-A544-E9CC2E1B7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42" t="32727" r="33948" b="28485"/>
          <a:stretch/>
        </p:blipFill>
        <p:spPr>
          <a:xfrm>
            <a:off x="1360994" y="1672935"/>
            <a:ext cx="9959689" cy="44888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F4E158-E47F-46B2-AC8E-A4E807C07E6E}"/>
              </a:ext>
            </a:extLst>
          </p:cNvPr>
          <p:cNvSpPr/>
          <p:nvPr/>
        </p:nvSpPr>
        <p:spPr>
          <a:xfrm>
            <a:off x="6340838" y="5242214"/>
            <a:ext cx="5089161" cy="9663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46E3B-9E27-4F4B-B6B2-D2CA72DF33E5}"/>
              </a:ext>
            </a:extLst>
          </p:cNvPr>
          <p:cNvSpPr txBox="1"/>
          <p:nvPr/>
        </p:nvSpPr>
        <p:spPr>
          <a:xfrm>
            <a:off x="6790458" y="6161809"/>
            <a:ext cx="488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 asynchronous issue.. Must go here!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7F207-751F-4F3A-8A0C-155F9082F191}"/>
              </a:ext>
            </a:extLst>
          </p:cNvPr>
          <p:cNvSpPr txBox="1"/>
          <p:nvPr/>
        </p:nvSpPr>
        <p:spPr>
          <a:xfrm>
            <a:off x="4249881" y="4769427"/>
            <a:ext cx="12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HERE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36BA7D-B1E8-45FD-B1AA-7CCB1A080204}"/>
              </a:ext>
            </a:extLst>
          </p:cNvPr>
          <p:cNvCxnSpPr/>
          <p:nvPr/>
        </p:nvCxnSpPr>
        <p:spPr>
          <a:xfrm flipH="1" flipV="1">
            <a:off x="3065318" y="4769427"/>
            <a:ext cx="3366655" cy="862446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606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1304-6167-4E28-9C1D-52DA340CD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5871-D9F5-4358-986B-5C0D2D3E6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694" y="1887542"/>
            <a:ext cx="3881431" cy="4364181"/>
          </a:xfrm>
        </p:spPr>
        <p:txBody>
          <a:bodyPr/>
          <a:lstStyle/>
          <a:p>
            <a:r>
              <a:rPr lang="en-US" dirty="0"/>
              <a:t>We will need to add the </a:t>
            </a:r>
            <a:r>
              <a:rPr lang="en-US" dirty="0" err="1"/>
              <a:t>FirebaseDB</a:t>
            </a:r>
            <a:r>
              <a:rPr lang="en-US" dirty="0"/>
              <a:t> component to our new screen.</a:t>
            </a:r>
          </a:p>
          <a:p>
            <a:r>
              <a:rPr lang="en-US" dirty="0"/>
              <a:t>Searching is similar to accessing the database, but instead of traversing the list of tags, we can check if a tag is in the list. </a:t>
            </a:r>
          </a:p>
          <a:p>
            <a:r>
              <a:rPr lang="en-US" dirty="0"/>
              <a:t>Don’t forget to update your </a:t>
            </a:r>
            <a:r>
              <a:rPr lang="en-US" dirty="0" err="1"/>
              <a:t>FirebaseDB</a:t>
            </a:r>
            <a:r>
              <a:rPr lang="en-US" dirty="0"/>
              <a:t> URL!!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C223D0-2E08-4D3C-A052-AEC0CC02C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9" t="27031" r="40351" b="9333"/>
          <a:stretch/>
        </p:blipFill>
        <p:spPr>
          <a:xfrm>
            <a:off x="4871140" y="1619560"/>
            <a:ext cx="6859943" cy="45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91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C8C7-86C4-4C03-9A8F-8A0D9B820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for this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F468E-E58D-418D-B338-2AFB9E943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Skills</a:t>
            </a:r>
          </a:p>
          <a:p>
            <a:r>
              <a:rPr lang="en-US" dirty="0"/>
              <a:t>Familiarity with App Inventor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Materials</a:t>
            </a:r>
          </a:p>
          <a:p>
            <a:r>
              <a:rPr lang="en-US" dirty="0"/>
              <a:t>Computer/Tablet with Compatible Browser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Roboto"/>
              </a:rPr>
              <a:t>Mozilla Firefox 3.6 or higher (</a:t>
            </a:r>
            <a:r>
              <a:rPr lang="en-US" b="0" i="0" dirty="0">
                <a:solidFill>
                  <a:srgbClr val="3D3D3D"/>
                </a:solidFill>
                <a:effectLst/>
                <a:latin typeface="Roboto"/>
              </a:rPr>
              <a:t>Note: If you are using Firefox with the </a:t>
            </a:r>
            <a:r>
              <a:rPr lang="en-US" b="0" i="0" dirty="0" err="1">
                <a:solidFill>
                  <a:srgbClr val="3D3D3D"/>
                </a:solidFill>
                <a:effectLst/>
                <a:latin typeface="Roboto"/>
              </a:rPr>
              <a:t>NoScript</a:t>
            </a:r>
            <a:r>
              <a:rPr lang="en-US" b="0" i="0" dirty="0">
                <a:solidFill>
                  <a:srgbClr val="3D3D3D"/>
                </a:solidFill>
                <a:effectLst/>
                <a:latin typeface="Roboto"/>
              </a:rPr>
              <a:t> extension, you'll need to turn the extension off. See the note on the </a:t>
            </a:r>
            <a:r>
              <a:rPr lang="en-US" b="0" i="0" u="none" strike="noStrike" dirty="0">
                <a:solidFill>
                  <a:srgbClr val="1C6EA0"/>
                </a:solidFill>
                <a:effectLst/>
                <a:latin typeface="Roboto"/>
                <a:hlinkClick r:id="rId2"/>
              </a:rPr>
              <a:t>troubleshooting page</a:t>
            </a:r>
            <a:r>
              <a:rPr lang="en-US" b="0" i="0" dirty="0">
                <a:solidFill>
                  <a:srgbClr val="3D3D3D"/>
                </a:solidFill>
                <a:effectLst/>
                <a:latin typeface="Roboto"/>
              </a:rPr>
              <a:t>.)</a:t>
            </a:r>
            <a:endParaRPr lang="en-US" b="0" i="0" dirty="0">
              <a:solidFill>
                <a:srgbClr val="212529"/>
              </a:solidFill>
              <a:effectLst/>
              <a:latin typeface="Roboto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Roboto"/>
              </a:rPr>
              <a:t>Apple Safari 5.0 or higher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Roboto"/>
              </a:rPr>
              <a:t>Google Chrome 4.0 or higher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latin typeface="Roboto"/>
              </a:rPr>
              <a:t>App Inventor does not support Microsoft Internet Explorer. Windows users should use Chrome or Firefox</a:t>
            </a:r>
            <a:endParaRPr lang="en-US" dirty="0"/>
          </a:p>
          <a:p>
            <a:r>
              <a:rPr lang="en-US" dirty="0"/>
              <a:t>A Google account</a:t>
            </a:r>
          </a:p>
          <a:p>
            <a:r>
              <a:rPr lang="en-US" dirty="0"/>
              <a:t>Android device or emulator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753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81B7-8587-41F4-975F-6B8ED91F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67274"/>
          </a:xfrm>
        </p:spPr>
        <p:txBody>
          <a:bodyPr/>
          <a:lstStyle/>
          <a:p>
            <a:r>
              <a:rPr lang="en-US" dirty="0"/>
              <a:t>Searching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EFA2B4-B0A9-4B0D-9DAB-C1A9E3A2D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8772" t="32384" r="16309" b="26101"/>
          <a:stretch/>
        </p:blipFill>
        <p:spPr>
          <a:xfrm>
            <a:off x="981307" y="1918010"/>
            <a:ext cx="10819136" cy="3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32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F3BFF-8D60-46E7-BD92-7225A7A1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B1825-4C00-4D55-A224-FCE0EB2AA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863" y="1409180"/>
            <a:ext cx="4491200" cy="53484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a </a:t>
            </a:r>
            <a:r>
              <a:rPr lang="en-US" dirty="0" err="1"/>
              <a:t>ListPicker</a:t>
            </a:r>
            <a:r>
              <a:rPr lang="en-US" dirty="0"/>
              <a:t> so the user can select from a list what they want to remove</a:t>
            </a:r>
          </a:p>
          <a:p>
            <a:r>
              <a:rPr lang="en-US" dirty="0"/>
              <a:t>Will need to create a list, each element will be a string of the joined name and number</a:t>
            </a:r>
          </a:p>
          <a:p>
            <a:r>
              <a:rPr lang="en-US" dirty="0"/>
              <a:t>Setting up the </a:t>
            </a:r>
            <a:r>
              <a:rPr lang="en-US" dirty="0" err="1"/>
              <a:t>ListPicker</a:t>
            </a:r>
            <a:r>
              <a:rPr lang="en-US" dirty="0"/>
              <a:t> is similar to setting up the two </a:t>
            </a:r>
            <a:r>
              <a:rPr lang="en-US" dirty="0" err="1"/>
              <a:t>ListViews</a:t>
            </a:r>
            <a:endParaRPr lang="en-US" dirty="0"/>
          </a:p>
          <a:p>
            <a:r>
              <a:rPr lang="en-US" dirty="0"/>
              <a:t>Use the “when </a:t>
            </a:r>
            <a:r>
              <a:rPr lang="en-US" dirty="0" err="1"/>
              <a:t>AfterPicking</a:t>
            </a:r>
            <a:r>
              <a:rPr lang="en-US" dirty="0"/>
              <a:t>” block to delete, using the “call </a:t>
            </a:r>
            <a:r>
              <a:rPr lang="en-US" dirty="0" err="1"/>
              <a:t>ClearTag</a:t>
            </a:r>
            <a:r>
              <a:rPr lang="en-US" dirty="0"/>
              <a:t>” block. </a:t>
            </a:r>
          </a:p>
          <a:p>
            <a:r>
              <a:rPr lang="en-US" dirty="0" err="1"/>
              <a:t>ClearTag</a:t>
            </a:r>
            <a:r>
              <a:rPr lang="en-US" dirty="0"/>
              <a:t> block needs a key to remove the key-value pair</a:t>
            </a:r>
          </a:p>
          <a:p>
            <a:r>
              <a:rPr lang="en-US" dirty="0"/>
              <a:t>Call </a:t>
            </a:r>
            <a:r>
              <a:rPr lang="en-US" dirty="0" err="1"/>
              <a:t>GetTagList</a:t>
            </a:r>
            <a:r>
              <a:rPr lang="en-US" dirty="0"/>
              <a:t> to refresh the </a:t>
            </a:r>
            <a:r>
              <a:rPr lang="en-US" dirty="0" err="1"/>
              <a:t>ListPicker</a:t>
            </a:r>
            <a:endParaRPr lang="en-US" dirty="0"/>
          </a:p>
          <a:p>
            <a:r>
              <a:rPr lang="en-US" dirty="0"/>
              <a:t>Note: Does not appear to remove the last contact from the list in the App even though it’s removed on 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6EFB37-38CB-4797-AB05-1700F476C3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42" t="20548" r="40091" b="13658"/>
          <a:stretch/>
        </p:blipFill>
        <p:spPr>
          <a:xfrm>
            <a:off x="5475248" y="1409180"/>
            <a:ext cx="6445405" cy="451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9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B36DE-C1A6-4A9D-A1FF-61574D54E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AD664-9B10-41BF-8A62-386039FBF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0" t="27333" r="28841" b="23903"/>
          <a:stretch/>
        </p:blipFill>
        <p:spPr>
          <a:xfrm>
            <a:off x="1123989" y="1756872"/>
            <a:ext cx="10306011" cy="471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70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70897-A7C9-4D77-B29E-B9B66E120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 -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6F83E-D6BA-4DA2-8D18-E742ED30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746" y="1750742"/>
            <a:ext cx="4279327" cy="4828478"/>
          </a:xfrm>
        </p:spPr>
        <p:txBody>
          <a:bodyPr/>
          <a:lstStyle/>
          <a:p>
            <a:r>
              <a:rPr lang="en-US" dirty="0"/>
              <a:t>Updating is split up into two screens</a:t>
            </a:r>
          </a:p>
          <a:p>
            <a:r>
              <a:rPr lang="en-US" dirty="0"/>
              <a:t>First screen looks pretty similar to removing contacts</a:t>
            </a:r>
          </a:p>
          <a:p>
            <a:r>
              <a:rPr lang="en-US" dirty="0"/>
              <a:t>Uses a </a:t>
            </a:r>
            <a:r>
              <a:rPr lang="en-US" dirty="0" err="1"/>
              <a:t>ListPicker</a:t>
            </a:r>
            <a:r>
              <a:rPr lang="en-US" dirty="0"/>
              <a:t> to have the user select which contact they wish to update</a:t>
            </a:r>
          </a:p>
          <a:p>
            <a:r>
              <a:rPr lang="en-US" dirty="0"/>
              <a:t>Once they choose the contact, they will be taken to another update screen where the user will edit</a:t>
            </a:r>
          </a:p>
          <a:p>
            <a:r>
              <a:rPr lang="en-US" dirty="0"/>
              <a:t>Key/tag is passed using the “open another screen with start value”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124CD4-9F7C-47E1-8B0C-B0ED15595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4" t="21301" r="38080" b="14309"/>
          <a:stretch/>
        </p:blipFill>
        <p:spPr>
          <a:xfrm>
            <a:off x="5241073" y="1750742"/>
            <a:ext cx="6679582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51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AD5CD-8139-405C-980A-1FD6799E5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 -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F7F217-C815-4B88-97BB-8E4B66009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45" t="26993" r="26892" b="24947"/>
          <a:stretch/>
        </p:blipFill>
        <p:spPr>
          <a:xfrm>
            <a:off x="1126274" y="1650380"/>
            <a:ext cx="10201076" cy="46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5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CD883-8FD0-4395-B8C9-8FB25F5B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99889-2A04-47BB-82C2-00ECE6736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51826"/>
            <a:ext cx="3911337" cy="4092496"/>
          </a:xfrm>
        </p:spPr>
        <p:txBody>
          <a:bodyPr/>
          <a:lstStyle/>
          <a:p>
            <a:r>
              <a:rPr lang="en-US" dirty="0"/>
              <a:t>The second screen will have the selected contact information populated in the </a:t>
            </a:r>
            <a:r>
              <a:rPr lang="en-US" dirty="0" err="1"/>
              <a:t>TextBoxes</a:t>
            </a:r>
            <a:endParaRPr lang="en-US" dirty="0"/>
          </a:p>
          <a:p>
            <a:r>
              <a:rPr lang="en-US" dirty="0"/>
              <a:t>The current tag/key will be removed from the database</a:t>
            </a:r>
          </a:p>
          <a:p>
            <a:r>
              <a:rPr lang="en-US" dirty="0"/>
              <a:t>A new key-value pair will be added to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45F5D2-423F-443A-A8F9-1AE7EF56D5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51" t="21464" r="38903" b="13658"/>
          <a:stretch/>
        </p:blipFill>
        <p:spPr>
          <a:xfrm>
            <a:off x="5040350" y="2051826"/>
            <a:ext cx="6601523" cy="444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3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807B6-DF1B-40B4-AB8A-4EC75525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669E8-89B4-4A00-9861-98D58A9104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3" t="27333" r="58019" b="18374"/>
          <a:stretch/>
        </p:blipFill>
        <p:spPr>
          <a:xfrm>
            <a:off x="1251678" y="1272351"/>
            <a:ext cx="5416751" cy="54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0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2CCAC-B6D6-4116-857B-6AA2A31DE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C054A-AD68-467E-8955-4225D3271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Follow me on Twitter @misshermans</a:t>
            </a:r>
          </a:p>
          <a:p>
            <a:r>
              <a:rPr lang="en-US" dirty="0">
                <a:hlinkClick r:id="rId3"/>
              </a:rPr>
              <a:t>https://rominirani.com/tutorial-mit-app-inventor-firebase-4be95051c325</a:t>
            </a:r>
            <a:endParaRPr lang="en-US" dirty="0"/>
          </a:p>
          <a:p>
            <a:r>
              <a:rPr lang="en-US" dirty="0">
                <a:hlinkClick r:id="rId4"/>
              </a:rPr>
              <a:t>https://github.com/misshermans/PhonebookAppInventor</a:t>
            </a:r>
            <a:r>
              <a:rPr lang="en-US" dirty="0"/>
              <a:t> (Please change the database URL!)</a:t>
            </a:r>
          </a:p>
        </p:txBody>
      </p:sp>
    </p:spTree>
    <p:extLst>
      <p:ext uri="{BB962C8B-B14F-4D97-AF65-F5344CB8AC3E}">
        <p14:creationId xmlns:p14="http://schemas.microsoft.com/office/powerpoint/2010/main" val="356493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FD612-AF5D-4D22-9C75-A9DAC2BD3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A167F-A8F9-4675-9464-F4B3127D6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10178322" cy="39797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By the end of this presentation, you will be able to:</a:t>
            </a:r>
          </a:p>
          <a:p>
            <a:r>
              <a:rPr lang="en-US" dirty="0"/>
              <a:t>Understand Firebase capabilities and limitations</a:t>
            </a:r>
          </a:p>
          <a:p>
            <a:r>
              <a:rPr lang="en-US" dirty="0"/>
              <a:t>Understand App Inventor 2 limitations with Firebase</a:t>
            </a:r>
          </a:p>
          <a:p>
            <a:r>
              <a:rPr lang="en-US" dirty="0"/>
              <a:t>Connect Firebase to your App</a:t>
            </a:r>
          </a:p>
          <a:p>
            <a:r>
              <a:rPr lang="en-US" dirty="0"/>
              <a:t>Set up a Realtime Database</a:t>
            </a:r>
          </a:p>
          <a:p>
            <a:r>
              <a:rPr lang="en-US" dirty="0"/>
              <a:t>Understand database structure</a:t>
            </a:r>
          </a:p>
          <a:p>
            <a:r>
              <a:rPr lang="en-US" dirty="0"/>
              <a:t>Add to your database</a:t>
            </a:r>
          </a:p>
          <a:p>
            <a:r>
              <a:rPr lang="en-US" dirty="0"/>
              <a:t>Read from your database</a:t>
            </a:r>
          </a:p>
          <a:p>
            <a:r>
              <a:rPr lang="en-US" dirty="0"/>
              <a:t>Update an object from your database</a:t>
            </a:r>
          </a:p>
          <a:p>
            <a:r>
              <a:rPr lang="en-US" dirty="0"/>
              <a:t>Remove an object from your 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263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5B9-AAA0-4426-A002-A8B78527A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Firebase? Is it for 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2DCE4-2554-4DD1-8A36-E9A5637C9E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Firebase is a comprehensive mobile development platform with many useful features </a:t>
            </a:r>
          </a:p>
          <a:p>
            <a:r>
              <a:rPr lang="en-US" dirty="0"/>
              <a:t>Ex. Analytics, Hosting, Authentication, Realtime Databases</a:t>
            </a:r>
          </a:p>
          <a:p>
            <a:r>
              <a:rPr lang="en-US" dirty="0"/>
              <a:t>Realtime Database is designed to update all connected devices in </a:t>
            </a:r>
            <a:r>
              <a:rPr lang="en-US" dirty="0" err="1"/>
              <a:t>realtime</a:t>
            </a:r>
            <a:endParaRPr lang="en-US" dirty="0"/>
          </a:p>
          <a:p>
            <a:r>
              <a:rPr lang="en-US" dirty="0"/>
              <a:t>Stores data in a JSON (</a:t>
            </a:r>
            <a:r>
              <a:rPr lang="en-US" dirty="0" err="1"/>
              <a:t>Javascript</a:t>
            </a:r>
            <a:r>
              <a:rPr lang="en-US" dirty="0"/>
              <a:t> Object Notation) format</a:t>
            </a:r>
          </a:p>
          <a:p>
            <a:r>
              <a:rPr lang="en-US" dirty="0"/>
              <a:t>Limitations: Difficult to sort and search large amounts of data</a:t>
            </a:r>
          </a:p>
          <a:p>
            <a:r>
              <a:rPr lang="en-US" dirty="0"/>
              <a:t>Larger scale data consider Cloud </a:t>
            </a:r>
            <a:r>
              <a:rPr lang="en-US" dirty="0" err="1"/>
              <a:t>Firestore</a:t>
            </a:r>
            <a:r>
              <a:rPr lang="en-US" dirty="0"/>
              <a:t> (still in Beta)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193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239BF-A5C6-44A1-81F8-9C3D4233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No-SQL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FC5F0-7E65-4E13-8769-F0DFFBE91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SQL Database is a database where everything is stored as a table with a set of fields</a:t>
            </a:r>
          </a:p>
          <a:p>
            <a:r>
              <a:rPr lang="en-US" dirty="0"/>
              <a:t>A No-SQL Database allows you to store anything you want to the database without following a specific format</a:t>
            </a:r>
          </a:p>
          <a:p>
            <a:r>
              <a:rPr lang="en-US" dirty="0"/>
              <a:t>JSON (JavaScript Object Notation) allows you to define fields for each individual object</a:t>
            </a:r>
          </a:p>
          <a:p>
            <a:r>
              <a:rPr lang="en-US" dirty="0"/>
              <a:t>Firebase is a No-SQL database that stores objects in a JSON format</a:t>
            </a:r>
          </a:p>
        </p:txBody>
      </p:sp>
    </p:spTree>
    <p:extLst>
      <p:ext uri="{BB962C8B-B14F-4D97-AF65-F5344CB8AC3E}">
        <p14:creationId xmlns:p14="http://schemas.microsoft.com/office/powerpoint/2010/main" val="3737519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6C19-B949-4704-96E7-717A81E4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Limited Database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7332-1A28-4A07-A0B3-4A651051B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7"/>
            <a:ext cx="10487890" cy="1374631"/>
          </a:xfrm>
        </p:spPr>
        <p:txBody>
          <a:bodyPr>
            <a:normAutofit/>
          </a:bodyPr>
          <a:lstStyle/>
          <a:p>
            <a:r>
              <a:rPr lang="en-US" dirty="0"/>
              <a:t>Given the limited capabilities of App Inventor 2, it is recommended to have Key-Value pairs in buckets only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0AD641-0F72-4BD1-8377-2EC5E332E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76" t="29394" r="22273" b="44697"/>
          <a:stretch/>
        </p:blipFill>
        <p:spPr>
          <a:xfrm>
            <a:off x="1536962" y="3065318"/>
            <a:ext cx="9429993" cy="315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DFBD-E26B-490D-8B8B-F88BFD3DB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478" y="340707"/>
            <a:ext cx="10178322" cy="1492132"/>
          </a:xfrm>
        </p:spPr>
        <p:txBody>
          <a:bodyPr/>
          <a:lstStyle/>
          <a:p>
            <a:r>
              <a:rPr lang="en-US" dirty="0"/>
              <a:t>Setting Up New Project in Firebase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3302-5274-40FB-BB9D-EB0EF695F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478" y="1952392"/>
            <a:ext cx="10102122" cy="4564901"/>
          </a:xfrm>
        </p:spPr>
        <p:txBody>
          <a:bodyPr/>
          <a:lstStyle/>
          <a:p>
            <a:r>
              <a:rPr lang="en-US" dirty="0"/>
              <a:t>Requires log in with our Google account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2"/>
              </a:rPr>
              <a:t>https://console.firebase.google.com</a:t>
            </a:r>
            <a:endParaRPr lang="en-US" dirty="0"/>
          </a:p>
          <a:p>
            <a:r>
              <a:rPr lang="en-US" dirty="0"/>
              <a:t>Click “Add Project”</a:t>
            </a:r>
          </a:p>
          <a:p>
            <a:r>
              <a:rPr lang="en-US" dirty="0"/>
              <a:t>Create A Project Step 1: Enter the project name</a:t>
            </a:r>
          </a:p>
          <a:p>
            <a:r>
              <a:rPr lang="en-US" dirty="0"/>
              <a:t>Create A Project Step 2:  Decide if you want to set up Google Analytics (doesn’t matter for our project)</a:t>
            </a:r>
          </a:p>
          <a:p>
            <a:r>
              <a:rPr lang="en-US" dirty="0"/>
              <a:t>Create A Project Step 3: Select an account for Google Analytics, you may select the default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0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3C759-3663-4570-B36C-A0893252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Database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E9A279-98BE-42E8-88B8-669A8ECB9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968" y="1715329"/>
            <a:ext cx="10178322" cy="3593591"/>
          </a:xfrm>
        </p:spPr>
        <p:txBody>
          <a:bodyPr/>
          <a:lstStyle/>
          <a:p>
            <a:r>
              <a:rPr lang="en-US" dirty="0"/>
              <a:t>Select Database in the Develop menu on the left side of the screen</a:t>
            </a:r>
          </a:p>
          <a:p>
            <a:r>
              <a:rPr lang="en-US" dirty="0"/>
              <a:t>Scroll down until you see “Realtime Database”</a:t>
            </a:r>
          </a:p>
          <a:p>
            <a:r>
              <a:rPr lang="en-US" dirty="0"/>
              <a:t>Select “Create Database” (Do not confuse this with Could </a:t>
            </a:r>
            <a:r>
              <a:rPr lang="en-US" dirty="0" err="1"/>
              <a:t>Firestore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CFD3BB-1728-45E5-AACF-5430A41C8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51" r="17671" b="42576"/>
          <a:stretch/>
        </p:blipFill>
        <p:spPr>
          <a:xfrm>
            <a:off x="1077191" y="3512125"/>
            <a:ext cx="10037618" cy="324196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5B591B3-65EB-48F1-94A2-B72B35AB74DF}"/>
              </a:ext>
            </a:extLst>
          </p:cNvPr>
          <p:cNvSpPr/>
          <p:nvPr/>
        </p:nvSpPr>
        <p:spPr>
          <a:xfrm>
            <a:off x="8312726" y="5703777"/>
            <a:ext cx="1589809" cy="61306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D0F115A-C27D-4C29-BF33-40C4A4E0FF33}"/>
              </a:ext>
            </a:extLst>
          </p:cNvPr>
          <p:cNvSpPr/>
          <p:nvPr/>
        </p:nvSpPr>
        <p:spPr>
          <a:xfrm>
            <a:off x="9902535" y="5609219"/>
            <a:ext cx="1787236" cy="80217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3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11B33-8B03-4C77-A786-052AAF0A3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382EC-6E7E-46A8-A361-D883B7D78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73772" cy="4585808"/>
          </a:xfrm>
        </p:spPr>
        <p:txBody>
          <a:bodyPr/>
          <a:lstStyle/>
          <a:p>
            <a:r>
              <a:rPr lang="en-US" dirty="0"/>
              <a:t>Database&gt;Realtime Database</a:t>
            </a:r>
          </a:p>
          <a:p>
            <a:r>
              <a:rPr lang="en-US" dirty="0"/>
              <a:t>Select test mode</a:t>
            </a:r>
          </a:p>
          <a:p>
            <a:r>
              <a:rPr lang="en-US" dirty="0"/>
              <a:t>To change permissions, edit under “rules”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79959-03B2-4BCD-A77F-33129584AC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21" t="24652" r="24215" b="18140"/>
          <a:stretch/>
        </p:blipFill>
        <p:spPr>
          <a:xfrm>
            <a:off x="5411972" y="1710566"/>
            <a:ext cx="6347637" cy="39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796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1165</TotalTime>
  <Words>1310</Words>
  <Application>Microsoft Office PowerPoint</Application>
  <PresentationFormat>Widescreen</PresentationFormat>
  <Paragraphs>142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Gill Sans MT</vt:lpstr>
      <vt:lpstr>Impact</vt:lpstr>
      <vt:lpstr>Roboto</vt:lpstr>
      <vt:lpstr>Badge</vt:lpstr>
      <vt:lpstr>Connecting App Inventor with a Database</vt:lpstr>
      <vt:lpstr>Prerequisites for this Presentation</vt:lpstr>
      <vt:lpstr>Learning Objectives</vt:lpstr>
      <vt:lpstr>What is Firebase? Is it for me?</vt:lpstr>
      <vt:lpstr>What is a No-SQL Database?</vt:lpstr>
      <vt:lpstr>Limited Database Structure</vt:lpstr>
      <vt:lpstr>Setting Up New Project in Firebase  </vt:lpstr>
      <vt:lpstr>Setting Up Database</vt:lpstr>
      <vt:lpstr>Test Mode</vt:lpstr>
      <vt:lpstr>Copy the Link to your Database</vt:lpstr>
      <vt:lpstr>Example Activity: Developing a Simple Phonebook</vt:lpstr>
      <vt:lpstr>Home Page – Screen1</vt:lpstr>
      <vt:lpstr>Adding To the Database</vt:lpstr>
      <vt:lpstr>Adding To The Database</vt:lpstr>
      <vt:lpstr>Accessing All Data</vt:lpstr>
      <vt:lpstr>Understanding GetTagList</vt:lpstr>
      <vt:lpstr>A Note About Asynchronous Programming</vt:lpstr>
      <vt:lpstr>Accessing All Data</vt:lpstr>
      <vt:lpstr>Searching Data</vt:lpstr>
      <vt:lpstr>Searching Data</vt:lpstr>
      <vt:lpstr>Removing Data</vt:lpstr>
      <vt:lpstr>Removing Data</vt:lpstr>
      <vt:lpstr>Updating data - Selection</vt:lpstr>
      <vt:lpstr>Updating Data - Selection</vt:lpstr>
      <vt:lpstr>Updating Data </vt:lpstr>
      <vt:lpstr>Updating Data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Google Firebase: A Free Database for Your Mobile Apps</dc:title>
  <dc:creator>Kim Hermans</dc:creator>
  <cp:lastModifiedBy>Kim Hermans</cp:lastModifiedBy>
  <cp:revision>53</cp:revision>
  <dcterms:created xsi:type="dcterms:W3CDTF">2018-05-27T13:56:15Z</dcterms:created>
  <dcterms:modified xsi:type="dcterms:W3CDTF">2020-06-27T03:08:44Z</dcterms:modified>
</cp:coreProperties>
</file>